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1"/>
  </p:notesMasterIdLst>
  <p:sldIdLst>
    <p:sldId id="257" r:id="rId2"/>
    <p:sldId id="290" r:id="rId3"/>
    <p:sldId id="283" r:id="rId4"/>
    <p:sldId id="284" r:id="rId5"/>
    <p:sldId id="291" r:id="rId6"/>
    <p:sldId id="288" r:id="rId7"/>
    <p:sldId id="292" r:id="rId8"/>
    <p:sldId id="287" r:id="rId9"/>
    <p:sldId id="293" r:id="rId10"/>
  </p:sldIdLst>
  <p:sldSz cx="9144000" cy="5143500" type="screen16x9"/>
  <p:notesSz cx="6858000" cy="9144000"/>
  <p:embeddedFontLst>
    <p:embeddedFont>
      <p:font typeface="Dosis" charset="0"/>
      <p:regular r:id="rId12"/>
      <p:bold r:id="rId13"/>
    </p:embeddedFont>
    <p:embeddedFont>
      <p:font typeface="Montserrat" pitchFamily="2" charset="0"/>
      <p:regular r:id="rId14"/>
      <p:bold r:id="rId15"/>
      <p:italic r:id="rId16"/>
      <p:boldItalic r:id="rId17"/>
    </p:embeddedFont>
    <p:embeddedFont>
      <p:font typeface="Calibri Light" pitchFamily="34" charset="0"/>
      <p:regular r:id="rId18"/>
      <p:italic r:id="rId19"/>
    </p:embeddedFont>
    <p:embeddedFont>
      <p:font typeface="Calibri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942" y="-2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39350" y="445025"/>
            <a:ext cx="839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1"/>
          </p:nvPr>
        </p:nvSpPr>
        <p:spPr>
          <a:xfrm>
            <a:off x="311700" y="2017425"/>
            <a:ext cx="3999900" cy="25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2"/>
          </p:nvPr>
        </p:nvSpPr>
        <p:spPr>
          <a:xfrm>
            <a:off x="4832400" y="2162825"/>
            <a:ext cx="3999900" cy="24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sz="41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sz="4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sz="4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sz="4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sz="4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sz="4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sz="4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sz="4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sz="4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>
            <a:spLocks noGrp="1"/>
          </p:cNvSpPr>
          <p:nvPr>
            <p:ph type="title" hasCustomPrompt="1"/>
          </p:nvPr>
        </p:nvSpPr>
        <p:spPr>
          <a:xfrm>
            <a:off x="3753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>
            <a:spLocks noGrp="1"/>
          </p:cNvSpPr>
          <p:nvPr>
            <p:ph type="title"/>
          </p:nvPr>
        </p:nvSpPr>
        <p:spPr>
          <a:xfrm>
            <a:off x="181942" y="159973"/>
            <a:ext cx="78867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0" r:id="rId9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/>
        </p:nvSpPr>
        <p:spPr>
          <a:xfrm>
            <a:off x="5212080" y="3098020"/>
            <a:ext cx="3602122" cy="565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177800" marR="0" lvl="0" indent="0" algn="just" rtl="0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8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0" name="Google Shape;70;p16"/>
          <p:cNvSpPr txBox="1"/>
          <p:nvPr/>
        </p:nvSpPr>
        <p:spPr>
          <a:xfrm>
            <a:off x="4670735" y="3630501"/>
            <a:ext cx="4131314" cy="63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 smtClean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Credit Risk Prediction</a:t>
            </a:r>
            <a:endParaRPr sz="2400" b="1" i="0" u="none" strike="noStrike" cap="non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lnSpc>
                <a:spcPct val="103125"/>
              </a:lnSpc>
              <a:buSzPts val="2400"/>
            </a:pPr>
            <a:r>
              <a:rPr lang="en-US" sz="1200" b="1" i="0" u="none" strike="noStrike" cap="none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By : </a:t>
            </a:r>
            <a:r>
              <a:rPr lang="en-US" sz="1200" b="1" i="0" u="none" strike="noStrike" cap="none" dirty="0" err="1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Retno</a:t>
            </a:r>
            <a:r>
              <a:rPr lang="en-US" sz="1200" b="1" i="0" u="none" strike="noStrike" cap="none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b="1" i="0" u="none" strike="noStrike" cap="none" dirty="0" err="1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Dwi</a:t>
            </a:r>
            <a:endParaRPr sz="1200" b="1" i="0" u="none" strike="noStrike" cap="non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1481" y="932688"/>
            <a:ext cx="4216276" cy="4210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Google Shape;1451;p7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159385" y="2240724"/>
            <a:ext cx="1227684" cy="1322122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/>
        </p:nvSpPr>
        <p:spPr>
          <a:xfrm>
            <a:off x="1114669" y="1095375"/>
            <a:ext cx="2047631" cy="31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SzPts val="1100"/>
            </a:pPr>
            <a:r>
              <a:rPr lang="en-IN" sz="1600" b="1" dirty="0" smtClean="0">
                <a:latin typeface="Montserrat" pitchFamily="2" charset="0"/>
                <a:ea typeface="Fira Sans"/>
                <a:cs typeface="Fira Sans"/>
                <a:sym typeface="Fira Sans"/>
              </a:rPr>
              <a:t>About </a:t>
            </a:r>
            <a:r>
              <a:rPr lang="en-IN" b="1" dirty="0" smtClean="0">
                <a:latin typeface="Montserrat" pitchFamily="2" charset="0"/>
                <a:ea typeface="Fira Sans"/>
                <a:cs typeface="Fira Sans"/>
                <a:sym typeface="Fira Sans"/>
              </a:rPr>
              <a:t>Company</a:t>
            </a:r>
            <a:endParaRPr lang="en-IN" b="1" dirty="0">
              <a:latin typeface="Montserrat" pitchFamily="2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70" name="Google Shape;70;p16"/>
          <p:cNvSpPr txBox="1"/>
          <p:nvPr/>
        </p:nvSpPr>
        <p:spPr>
          <a:xfrm>
            <a:off x="695565" y="450838"/>
            <a:ext cx="5514300" cy="449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dirty="0" smtClean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2400" b="1" i="0" u="none" strike="noStrike" cap="non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8199" y="1494622"/>
            <a:ext cx="74580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Montserrat" pitchFamily="2" charset="0"/>
              </a:rPr>
              <a:t>ID/X Partners Consulting Company </a:t>
            </a:r>
            <a:r>
              <a:rPr lang="en-US" sz="1200" dirty="0" err="1" smtClean="0">
                <a:latin typeface="Montserrat" pitchFamily="2" charset="0"/>
              </a:rPr>
              <a:t>yg</a:t>
            </a:r>
            <a:r>
              <a:rPr lang="en-US" sz="1200" dirty="0" smtClean="0">
                <a:latin typeface="Montserrat" pitchFamily="2" charset="0"/>
              </a:rPr>
              <a:t> </a:t>
            </a:r>
            <a:r>
              <a:rPr lang="en-US" sz="1200" dirty="0" err="1" smtClean="0">
                <a:latin typeface="Montserrat" pitchFamily="2" charset="0"/>
              </a:rPr>
              <a:t>menyediakan</a:t>
            </a:r>
            <a:r>
              <a:rPr lang="en-US" sz="1200" dirty="0" smtClean="0">
                <a:latin typeface="Montserrat" pitchFamily="2" charset="0"/>
              </a:rPr>
              <a:t> </a:t>
            </a:r>
            <a:r>
              <a:rPr lang="en-US" sz="1200" dirty="0" err="1" smtClean="0">
                <a:latin typeface="Montserrat" pitchFamily="2" charset="0"/>
              </a:rPr>
              <a:t>layanan</a:t>
            </a:r>
            <a:r>
              <a:rPr lang="en-US" sz="1200" dirty="0" smtClean="0">
                <a:latin typeface="Montserrat" pitchFamily="2" charset="0"/>
              </a:rPr>
              <a:t> </a:t>
            </a:r>
            <a:r>
              <a:rPr lang="en-US" sz="1200" dirty="0" err="1" smtClean="0">
                <a:latin typeface="Montserrat" pitchFamily="2" charset="0"/>
              </a:rPr>
              <a:t>konsultasi</a:t>
            </a:r>
            <a:r>
              <a:rPr lang="en-US" sz="1200" dirty="0" smtClean="0">
                <a:latin typeface="Montserrat" pitchFamily="2" charset="0"/>
              </a:rPr>
              <a:t> yang </a:t>
            </a:r>
            <a:r>
              <a:rPr lang="en-US" sz="1200" dirty="0" err="1" smtClean="0">
                <a:latin typeface="Montserrat" pitchFamily="2" charset="0"/>
              </a:rPr>
              <a:t>berspesialisasi</a:t>
            </a:r>
            <a:r>
              <a:rPr lang="en-US" sz="1200" dirty="0" smtClean="0">
                <a:latin typeface="Montserrat" pitchFamily="2" charset="0"/>
              </a:rPr>
              <a:t> </a:t>
            </a:r>
            <a:r>
              <a:rPr lang="en-US" sz="1200" dirty="0" err="1" smtClean="0">
                <a:latin typeface="Montserrat" pitchFamily="2" charset="0"/>
              </a:rPr>
              <a:t>dalam</a:t>
            </a:r>
            <a:r>
              <a:rPr lang="en-US" sz="1200" dirty="0" smtClean="0">
                <a:latin typeface="Montserrat" pitchFamily="2" charset="0"/>
              </a:rPr>
              <a:t> </a:t>
            </a:r>
            <a:r>
              <a:rPr lang="en-US" sz="1200" dirty="0" err="1" smtClean="0">
                <a:latin typeface="Montserrat" pitchFamily="2" charset="0"/>
              </a:rPr>
              <a:t>pemanfaatan</a:t>
            </a:r>
            <a:r>
              <a:rPr lang="en-US" sz="1200" dirty="0" smtClean="0">
                <a:latin typeface="Montserrat" pitchFamily="2" charset="0"/>
              </a:rPr>
              <a:t> </a:t>
            </a:r>
            <a:r>
              <a:rPr lang="en-US" sz="1200" dirty="0" err="1" smtClean="0">
                <a:latin typeface="Montserrat" pitchFamily="2" charset="0"/>
              </a:rPr>
              <a:t>solusi</a:t>
            </a:r>
            <a:r>
              <a:rPr lang="en-US" sz="1200" dirty="0" smtClean="0">
                <a:latin typeface="Montserrat" pitchFamily="2" charset="0"/>
              </a:rPr>
              <a:t> data analytic and </a:t>
            </a:r>
            <a:r>
              <a:rPr lang="en-US" sz="1200" dirty="0" err="1" smtClean="0">
                <a:latin typeface="Montserrat" pitchFamily="2" charset="0"/>
              </a:rPr>
              <a:t>decisioning</a:t>
            </a:r>
            <a:r>
              <a:rPr lang="en-US" sz="1200" dirty="0" smtClean="0">
                <a:latin typeface="Montserrat" pitchFamily="2" charset="0"/>
              </a:rPr>
              <a:t> (DAD) </a:t>
            </a:r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1085850" y="219584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SzPts val="1100"/>
            </a:pPr>
            <a:r>
              <a:rPr lang="en-IN" b="1" dirty="0" smtClean="0">
                <a:latin typeface="Montserrat" pitchFamily="2" charset="0"/>
                <a:ea typeface="Fira Sans"/>
                <a:cs typeface="Fira Sans"/>
                <a:sym typeface="Fira Sans"/>
              </a:rPr>
              <a:t>Goals</a:t>
            </a:r>
          </a:p>
          <a:p>
            <a:pPr>
              <a:buSzPts val="1100"/>
            </a:pPr>
            <a:endParaRPr lang="en-IN" b="1" dirty="0">
              <a:latin typeface="Montserrat" pitchFamily="2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76299" y="2532847"/>
            <a:ext cx="67722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Montserrat" pitchFamily="2" charset="0"/>
              </a:rPr>
              <a:t>Perusahaan </a:t>
            </a:r>
            <a:r>
              <a:rPr lang="en-US" sz="1200" dirty="0" err="1" smtClean="0">
                <a:latin typeface="Montserrat" pitchFamily="2" charset="0"/>
              </a:rPr>
              <a:t>dapat</a:t>
            </a:r>
            <a:r>
              <a:rPr lang="en-US" sz="1200" dirty="0" smtClean="0">
                <a:latin typeface="Montserrat" pitchFamily="2" charset="0"/>
              </a:rPr>
              <a:t> </a:t>
            </a:r>
            <a:r>
              <a:rPr lang="en-US" sz="1200" dirty="0" err="1" smtClean="0">
                <a:latin typeface="Montserrat" pitchFamily="2" charset="0"/>
              </a:rPr>
              <a:t>memprediksi</a:t>
            </a:r>
            <a:r>
              <a:rPr lang="en-US" sz="1200" dirty="0" smtClean="0">
                <a:latin typeface="Montserrat" pitchFamily="2" charset="0"/>
              </a:rPr>
              <a:t> </a:t>
            </a:r>
            <a:r>
              <a:rPr lang="en-US" sz="1200" dirty="0" err="1" smtClean="0">
                <a:latin typeface="Montserrat" pitchFamily="2" charset="0"/>
              </a:rPr>
              <a:t>calon</a:t>
            </a:r>
            <a:r>
              <a:rPr lang="en-US" sz="1200" dirty="0" smtClean="0">
                <a:latin typeface="Montserrat" pitchFamily="2" charset="0"/>
              </a:rPr>
              <a:t> </a:t>
            </a:r>
            <a:r>
              <a:rPr lang="en-US" sz="1200" dirty="0" err="1" smtClean="0">
                <a:latin typeface="Montserrat" pitchFamily="2" charset="0"/>
              </a:rPr>
              <a:t>pemimjam</a:t>
            </a:r>
            <a:r>
              <a:rPr lang="en-US" sz="1200" dirty="0" smtClean="0">
                <a:latin typeface="Montserrat" pitchFamily="2" charset="0"/>
              </a:rPr>
              <a:t> yang </a:t>
            </a:r>
            <a:r>
              <a:rPr lang="en-US" sz="1200" dirty="0" err="1" smtClean="0">
                <a:latin typeface="Montserrat" pitchFamily="2" charset="0"/>
              </a:rPr>
              <a:t>berisko</a:t>
            </a:r>
            <a:r>
              <a:rPr lang="en-US" sz="1200" dirty="0" smtClean="0">
                <a:latin typeface="Montserrat" pitchFamily="2" charset="0"/>
              </a:rPr>
              <a:t> </a:t>
            </a:r>
            <a:r>
              <a:rPr lang="en-US" sz="1200" dirty="0" err="1" smtClean="0">
                <a:latin typeface="Montserrat" pitchFamily="2" charset="0"/>
              </a:rPr>
              <a:t>gagal</a:t>
            </a:r>
            <a:r>
              <a:rPr lang="en-US" sz="1200" dirty="0" smtClean="0">
                <a:latin typeface="Montserrat" pitchFamily="2" charset="0"/>
              </a:rPr>
              <a:t> </a:t>
            </a:r>
            <a:r>
              <a:rPr lang="en-US" sz="1200" dirty="0" err="1" smtClean="0">
                <a:latin typeface="Montserrat" pitchFamily="2" charset="0"/>
              </a:rPr>
              <a:t>bayar</a:t>
            </a:r>
            <a:r>
              <a:rPr lang="en-US" sz="1200" dirty="0" smtClean="0">
                <a:latin typeface="Montserrat" pitchFamily="2" charset="0"/>
              </a:rPr>
              <a:t>.</a:t>
            </a:r>
          </a:p>
          <a:p>
            <a:r>
              <a:rPr lang="en-US" sz="1200" dirty="0" smtClean="0">
                <a:latin typeface="Montserrat" pitchFamily="2" charset="0"/>
              </a:rPr>
              <a:t> </a:t>
            </a:r>
            <a:r>
              <a:rPr lang="en-US" sz="1200" dirty="0" err="1" smtClean="0">
                <a:latin typeface="Montserrat" pitchFamily="2" charset="0"/>
              </a:rPr>
              <a:t>dengan</a:t>
            </a:r>
            <a:r>
              <a:rPr lang="en-US" sz="1200" dirty="0" smtClean="0">
                <a:latin typeface="Montserrat" pitchFamily="2" charset="0"/>
              </a:rPr>
              <a:t> </a:t>
            </a:r>
            <a:r>
              <a:rPr lang="en-US" sz="1200" dirty="0" err="1" smtClean="0">
                <a:latin typeface="Montserrat" pitchFamily="2" charset="0"/>
              </a:rPr>
              <a:t>tujuan</a:t>
            </a:r>
            <a:r>
              <a:rPr lang="en-US" sz="1200" dirty="0" smtClean="0">
                <a:latin typeface="Montserrat" pitchFamily="2" charset="0"/>
              </a:rPr>
              <a:t> </a:t>
            </a:r>
            <a:r>
              <a:rPr lang="en-US" sz="1200" dirty="0" err="1" smtClean="0">
                <a:latin typeface="Montserrat" pitchFamily="2" charset="0"/>
              </a:rPr>
              <a:t>dapat</a:t>
            </a:r>
            <a:r>
              <a:rPr lang="en-US" sz="1200" dirty="0" smtClean="0">
                <a:latin typeface="Montserrat" pitchFamily="2" charset="0"/>
              </a:rPr>
              <a:t> </a:t>
            </a:r>
            <a:r>
              <a:rPr lang="en-US" sz="1200" dirty="0" err="1" smtClean="0">
                <a:latin typeface="Montserrat" pitchFamily="2" charset="0"/>
              </a:rPr>
              <a:t>berhati-hati</a:t>
            </a:r>
            <a:r>
              <a:rPr lang="en-US" sz="1200" dirty="0" smtClean="0">
                <a:latin typeface="Montserrat" pitchFamily="2" charset="0"/>
              </a:rPr>
              <a:t> </a:t>
            </a:r>
            <a:r>
              <a:rPr lang="en-US" sz="1200" dirty="0" err="1" smtClean="0">
                <a:latin typeface="Montserrat" pitchFamily="2" charset="0"/>
              </a:rPr>
              <a:t>saat</a:t>
            </a:r>
            <a:r>
              <a:rPr lang="en-US" sz="1200" dirty="0" smtClean="0">
                <a:latin typeface="Montserrat" pitchFamily="2" charset="0"/>
              </a:rPr>
              <a:t> </a:t>
            </a:r>
            <a:r>
              <a:rPr lang="en-US" sz="1200" dirty="0" err="1" smtClean="0">
                <a:latin typeface="Montserrat" pitchFamily="2" charset="0"/>
              </a:rPr>
              <a:t>menyetujui</a:t>
            </a:r>
            <a:r>
              <a:rPr lang="en-US" sz="1200" dirty="0" smtClean="0">
                <a:latin typeface="Montserrat" pitchFamily="2" charset="0"/>
              </a:rPr>
              <a:t> </a:t>
            </a:r>
            <a:r>
              <a:rPr lang="en-US" sz="1200" dirty="0" err="1" smtClean="0">
                <a:latin typeface="Montserrat" pitchFamily="2" charset="0"/>
              </a:rPr>
              <a:t>permintaan</a:t>
            </a:r>
            <a:r>
              <a:rPr lang="en-US" sz="1200" dirty="0" smtClean="0">
                <a:latin typeface="Montserrat" pitchFamily="2" charset="0"/>
              </a:rPr>
              <a:t> </a:t>
            </a:r>
            <a:r>
              <a:rPr lang="en-US" sz="1200" dirty="0" err="1" smtClean="0">
                <a:latin typeface="Montserrat" pitchFamily="2" charset="0"/>
              </a:rPr>
              <a:t>pinjaman</a:t>
            </a:r>
            <a:r>
              <a:rPr lang="en-US" sz="1200" dirty="0" smtClean="0">
                <a:latin typeface="Montserrat" pitchFamily="2" charset="0"/>
              </a:rPr>
              <a:t>. Hal </a:t>
            </a:r>
            <a:r>
              <a:rPr lang="en-US" sz="1200" dirty="0" err="1" smtClean="0">
                <a:latin typeface="Montserrat" pitchFamily="2" charset="0"/>
              </a:rPr>
              <a:t>ini</a:t>
            </a:r>
            <a:r>
              <a:rPr lang="en-US" sz="1200" dirty="0" smtClean="0">
                <a:latin typeface="Montserrat" pitchFamily="2" charset="0"/>
              </a:rPr>
              <a:t> </a:t>
            </a:r>
            <a:r>
              <a:rPr lang="en-US" sz="1200" dirty="0" err="1" smtClean="0">
                <a:latin typeface="Montserrat" pitchFamily="2" charset="0"/>
              </a:rPr>
              <a:t>dilakukan</a:t>
            </a:r>
            <a:r>
              <a:rPr lang="en-US" sz="1200" dirty="0" smtClean="0">
                <a:latin typeface="Montserrat" pitchFamily="2" charset="0"/>
              </a:rPr>
              <a:t> agar </a:t>
            </a:r>
            <a:r>
              <a:rPr lang="en-US" sz="1200" dirty="0" err="1" smtClean="0">
                <a:latin typeface="Montserrat" pitchFamily="2" charset="0"/>
              </a:rPr>
              <a:t>perusahaan</a:t>
            </a:r>
            <a:r>
              <a:rPr lang="en-US" sz="1200" dirty="0" smtClean="0">
                <a:latin typeface="Montserrat" pitchFamily="2" charset="0"/>
              </a:rPr>
              <a:t> </a:t>
            </a:r>
            <a:r>
              <a:rPr lang="en-US" sz="1200" dirty="0" err="1" smtClean="0">
                <a:latin typeface="Montserrat" pitchFamily="2" charset="0"/>
              </a:rPr>
              <a:t>dapat</a:t>
            </a:r>
            <a:r>
              <a:rPr lang="en-US" sz="1200" dirty="0" smtClean="0">
                <a:latin typeface="Montserrat" pitchFamily="2" charset="0"/>
              </a:rPr>
              <a:t> </a:t>
            </a:r>
            <a:r>
              <a:rPr lang="en-US" sz="1200" dirty="0" err="1" smtClean="0">
                <a:latin typeface="Montserrat" pitchFamily="2" charset="0"/>
              </a:rPr>
              <a:t>menghindari</a:t>
            </a:r>
            <a:r>
              <a:rPr lang="en-US" sz="1200" dirty="0" smtClean="0">
                <a:latin typeface="Montserrat" pitchFamily="2" charset="0"/>
              </a:rPr>
              <a:t> </a:t>
            </a:r>
            <a:r>
              <a:rPr lang="en-US" sz="1200" dirty="0" err="1" smtClean="0">
                <a:latin typeface="Montserrat" pitchFamily="2" charset="0"/>
              </a:rPr>
              <a:t>potensi</a:t>
            </a:r>
            <a:r>
              <a:rPr lang="en-US" sz="1200" dirty="0" smtClean="0">
                <a:latin typeface="Montserrat" pitchFamily="2" charset="0"/>
              </a:rPr>
              <a:t> </a:t>
            </a:r>
            <a:r>
              <a:rPr lang="en-US" sz="1200" dirty="0" err="1" smtClean="0">
                <a:latin typeface="Montserrat" pitchFamily="2" charset="0"/>
              </a:rPr>
              <a:t>kerugian</a:t>
            </a:r>
            <a:r>
              <a:rPr lang="en-US" sz="1200" dirty="0" smtClean="0">
                <a:latin typeface="Montserrat" pitchFamily="2" charset="0"/>
              </a:rPr>
              <a:t> yang </a:t>
            </a:r>
            <a:r>
              <a:rPr lang="en-US" sz="1200" dirty="0" err="1" smtClean="0">
                <a:latin typeface="Montserrat" pitchFamily="2" charset="0"/>
              </a:rPr>
              <a:t>mungkin</a:t>
            </a:r>
            <a:r>
              <a:rPr lang="en-US" sz="1200" dirty="0" smtClean="0">
                <a:latin typeface="Montserrat" pitchFamily="2" charset="0"/>
              </a:rPr>
              <a:t> </a:t>
            </a:r>
            <a:r>
              <a:rPr lang="en-US" sz="1200" dirty="0" err="1" smtClean="0">
                <a:latin typeface="Montserrat" pitchFamily="2" charset="0"/>
              </a:rPr>
              <a:t>timbul</a:t>
            </a:r>
            <a:r>
              <a:rPr lang="en-US" sz="1200" dirty="0" smtClean="0">
                <a:latin typeface="Montserrat" pitchFamily="2" charset="0"/>
              </a:rPr>
              <a:t> </a:t>
            </a:r>
            <a:r>
              <a:rPr lang="en-US" sz="1200" dirty="0" err="1" smtClean="0">
                <a:latin typeface="Montserrat" pitchFamily="2" charset="0"/>
              </a:rPr>
              <a:t>akibat</a:t>
            </a:r>
            <a:r>
              <a:rPr lang="en-US" sz="1200" dirty="0" smtClean="0">
                <a:latin typeface="Montserrat" pitchFamily="2" charset="0"/>
              </a:rPr>
              <a:t> </a:t>
            </a:r>
            <a:r>
              <a:rPr lang="en-US" sz="1200" dirty="0" err="1" smtClean="0">
                <a:latin typeface="Montserrat" pitchFamily="2" charset="0"/>
              </a:rPr>
              <a:t>pembayaran</a:t>
            </a:r>
            <a:r>
              <a:rPr lang="en-US" sz="1200" dirty="0" smtClean="0">
                <a:latin typeface="Montserrat" pitchFamily="2" charset="0"/>
              </a:rPr>
              <a:t> yang </a:t>
            </a:r>
            <a:r>
              <a:rPr lang="en-US" sz="1200" dirty="0" err="1" smtClean="0">
                <a:latin typeface="Montserrat" pitchFamily="2" charset="0"/>
              </a:rPr>
              <a:t>gagal</a:t>
            </a:r>
            <a:r>
              <a:rPr lang="en-US" sz="1200" dirty="0" smtClean="0">
                <a:latin typeface="Montserrat" pitchFamily="2" charset="0"/>
              </a:rPr>
              <a:t> </a:t>
            </a:r>
            <a:r>
              <a:rPr lang="en-US" sz="1200" dirty="0" err="1" smtClean="0">
                <a:latin typeface="Montserrat" pitchFamily="2" charset="0"/>
              </a:rPr>
              <a:t>atau</a:t>
            </a:r>
            <a:r>
              <a:rPr lang="en-US" sz="1200" dirty="0" smtClean="0">
                <a:latin typeface="Montserrat" pitchFamily="2" charset="0"/>
              </a:rPr>
              <a:t> </a:t>
            </a:r>
            <a:r>
              <a:rPr lang="en-US" sz="1200" dirty="0" err="1" smtClean="0">
                <a:latin typeface="Montserrat" pitchFamily="2" charset="0"/>
              </a:rPr>
              <a:t>kredit</a:t>
            </a:r>
            <a:r>
              <a:rPr lang="en-US" sz="1200" dirty="0" smtClean="0">
                <a:latin typeface="Montserrat" pitchFamily="2" charset="0"/>
              </a:rPr>
              <a:t> </a:t>
            </a:r>
            <a:r>
              <a:rPr lang="en-US" sz="1200" dirty="0" err="1" smtClean="0">
                <a:latin typeface="Montserrat" pitchFamily="2" charset="0"/>
              </a:rPr>
              <a:t>macet</a:t>
            </a:r>
            <a:r>
              <a:rPr lang="en-US" sz="1200" dirty="0" smtClean="0"/>
              <a:t>.</a:t>
            </a:r>
            <a:endParaRPr lang="en-US" sz="1200" dirty="0" smtClean="0">
              <a:latin typeface="Montserrat" pitchFamily="2" charset="0"/>
            </a:endParaRPr>
          </a:p>
          <a:p>
            <a:endParaRPr lang="en-US" sz="1200" dirty="0" smtClean="0">
              <a:latin typeface="Montserrat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93834" y="3579912"/>
            <a:ext cx="19271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ts val="1100"/>
            </a:pPr>
            <a:r>
              <a:rPr lang="en-IN" b="1" dirty="0" smtClean="0">
                <a:latin typeface="Montserrat" pitchFamily="2" charset="0"/>
                <a:ea typeface="Fira Sans"/>
                <a:cs typeface="Fira Sans"/>
                <a:sym typeface="Fira Sans"/>
              </a:rPr>
              <a:t>Analytic Approach</a:t>
            </a:r>
            <a:endParaRPr lang="en-IN" b="1" dirty="0">
              <a:latin typeface="Montserrat" pitchFamily="2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8675" y="3960802"/>
            <a:ext cx="7181850" cy="485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0000"/>
              </a:lnSpc>
            </a:pPr>
            <a:r>
              <a:rPr lang="en-US" sz="1200" dirty="0" err="1" smtClean="0">
                <a:latin typeface="Montserrat" pitchFamily="2" charset="0"/>
              </a:rPr>
              <a:t>Membangun</a:t>
            </a:r>
            <a:r>
              <a:rPr lang="en-US" sz="1200" dirty="0" smtClean="0">
                <a:latin typeface="Montserrat" pitchFamily="2" charset="0"/>
              </a:rPr>
              <a:t> model </a:t>
            </a:r>
            <a:r>
              <a:rPr lang="en-US" sz="1200" dirty="0" err="1" smtClean="0">
                <a:latin typeface="Montserrat" pitchFamily="2" charset="0"/>
              </a:rPr>
              <a:t>klasifikasi</a:t>
            </a:r>
            <a:r>
              <a:rPr lang="en-US" sz="1200" dirty="0" smtClean="0">
                <a:latin typeface="Montserrat" pitchFamily="2" charset="0"/>
              </a:rPr>
              <a:t> </a:t>
            </a:r>
            <a:r>
              <a:rPr lang="en-US" sz="1200" dirty="0" err="1" smtClean="0">
                <a:latin typeface="Montserrat" pitchFamily="2" charset="0"/>
              </a:rPr>
              <a:t>untuk</a:t>
            </a:r>
            <a:r>
              <a:rPr lang="en-US" sz="1200" dirty="0" smtClean="0">
                <a:latin typeface="Montserrat" pitchFamily="2" charset="0"/>
              </a:rPr>
              <a:t> </a:t>
            </a:r>
            <a:r>
              <a:rPr lang="en-US" sz="1200" dirty="0" err="1" smtClean="0">
                <a:latin typeface="Montserrat" pitchFamily="2" charset="0"/>
              </a:rPr>
              <a:t>memprediksi</a:t>
            </a:r>
            <a:r>
              <a:rPr lang="en-US" sz="1200" dirty="0" smtClean="0">
                <a:latin typeface="Montserrat" pitchFamily="2" charset="0"/>
              </a:rPr>
              <a:t> </a:t>
            </a:r>
            <a:r>
              <a:rPr lang="en-US" sz="1200" dirty="0" err="1" smtClean="0">
                <a:latin typeface="Montserrat" pitchFamily="2" charset="0"/>
              </a:rPr>
              <a:t>peminjam</a:t>
            </a:r>
            <a:r>
              <a:rPr lang="en-US" sz="1200" dirty="0" smtClean="0">
                <a:latin typeface="Montserrat" pitchFamily="2" charset="0"/>
              </a:rPr>
              <a:t> yang </a:t>
            </a:r>
            <a:r>
              <a:rPr lang="en-US" sz="1200" dirty="0" err="1" smtClean="0">
                <a:latin typeface="Montserrat" pitchFamily="2" charset="0"/>
              </a:rPr>
              <a:t>kemungkinan</a:t>
            </a:r>
            <a:r>
              <a:rPr lang="en-US" sz="1200" dirty="0" smtClean="0">
                <a:latin typeface="Montserrat" pitchFamily="2" charset="0"/>
              </a:rPr>
              <a:t> default </a:t>
            </a:r>
            <a:r>
              <a:rPr lang="en-US" sz="1200" dirty="0" err="1" smtClean="0">
                <a:latin typeface="Montserrat" pitchFamily="2" charset="0"/>
              </a:rPr>
              <a:t>berdasarkan</a:t>
            </a:r>
            <a:r>
              <a:rPr lang="en-US" sz="1200" dirty="0" smtClean="0">
                <a:latin typeface="Montserrat" pitchFamily="2" charset="0"/>
              </a:rPr>
              <a:t> </a:t>
            </a:r>
            <a:r>
              <a:rPr lang="en-US" sz="1200" dirty="0" err="1" smtClean="0">
                <a:latin typeface="Montserrat" pitchFamily="2" charset="0"/>
              </a:rPr>
              <a:t>fitur</a:t>
            </a:r>
            <a:r>
              <a:rPr lang="en-US" sz="1200" dirty="0" smtClean="0">
                <a:latin typeface="Montserrat" pitchFamily="2" charset="0"/>
              </a:rPr>
              <a:t> </a:t>
            </a:r>
            <a:r>
              <a:rPr lang="en-US" sz="1200" dirty="0" err="1" smtClean="0">
                <a:latin typeface="Montserrat" pitchFamily="2" charset="0"/>
              </a:rPr>
              <a:t>fitur</a:t>
            </a:r>
            <a:r>
              <a:rPr lang="en-US" sz="1200" dirty="0" smtClean="0">
                <a:latin typeface="Montserrat" pitchFamily="2" charset="0"/>
              </a:rPr>
              <a:t> yang </a:t>
            </a:r>
            <a:r>
              <a:rPr lang="en-US" sz="1200" dirty="0" err="1" smtClean="0">
                <a:latin typeface="Montserrat" pitchFamily="2" charset="0"/>
              </a:rPr>
              <a:t>tersedia</a:t>
            </a:r>
            <a:r>
              <a:rPr lang="en-US" sz="1200" dirty="0" smtClean="0">
                <a:latin typeface="Montserrat" pitchFamily="2" charset="0"/>
              </a:rPr>
              <a:t>.</a:t>
            </a:r>
            <a:endParaRPr lang="en-US" sz="1200" dirty="0">
              <a:latin typeface="Montserrat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/>
        </p:nvSpPr>
        <p:spPr>
          <a:xfrm>
            <a:off x="781294" y="1004044"/>
            <a:ext cx="77403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177800" marR="0" lvl="0" indent="0" algn="just" rtl="0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8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0" name="Google Shape;70;p16"/>
          <p:cNvSpPr txBox="1"/>
          <p:nvPr/>
        </p:nvSpPr>
        <p:spPr>
          <a:xfrm>
            <a:off x="695565" y="450838"/>
            <a:ext cx="5514300" cy="83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lnSpc>
                <a:spcPct val="103125"/>
              </a:lnSpc>
              <a:buSzPts val="2400"/>
            </a:pPr>
            <a:r>
              <a:rPr lang="en" sz="2400" b="1" i="0" u="none" strike="noStrike" cap="none" dirty="0" smtClean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EDA  &amp; </a:t>
            </a:r>
            <a:r>
              <a:rPr lang="en-US" sz="2400" b="1" dirty="0" smtClean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Pre </a:t>
            </a:r>
            <a:r>
              <a:rPr lang="en-US" sz="2400" b="1" dirty="0" smtClean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processing</a:t>
            </a:r>
          </a:p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25397" y="1145173"/>
            <a:ext cx="14366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ts val="1100"/>
            </a:pPr>
            <a:r>
              <a:rPr lang="en-IN" sz="1200" b="1" dirty="0" smtClean="0">
                <a:latin typeface="Montserrat" pitchFamily="2" charset="0"/>
                <a:ea typeface="Fira Sans"/>
                <a:cs typeface="Fira Sans"/>
                <a:sym typeface="Fira Sans"/>
              </a:rPr>
              <a:t>Duplicate Data </a:t>
            </a:r>
            <a:endParaRPr lang="en-IN" sz="1200" b="1" dirty="0">
              <a:latin typeface="Montserrat" pitchFamily="2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72828" y="1145173"/>
            <a:ext cx="21675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ts val="1100"/>
            </a:pPr>
            <a:r>
              <a:rPr lang="en-IN" sz="1200" b="1" dirty="0" smtClean="0">
                <a:latin typeface="Montserrat" pitchFamily="2" charset="0"/>
                <a:ea typeface="Fira Sans"/>
                <a:cs typeface="Fira Sans"/>
                <a:sym typeface="Fira Sans"/>
              </a:rPr>
              <a:t>Drop Irrelevant Columns</a:t>
            </a:r>
            <a:endParaRPr lang="en-IN" sz="1200" b="1" dirty="0">
              <a:latin typeface="Montserrat" pitchFamily="2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6" name="Arrow: Pentagon 106">
            <a:extLst>
              <a:ext uri="{FF2B5EF4-FFF2-40B4-BE49-F238E27FC236}">
                <a16:creationId xmlns:a16="http://schemas.microsoft.com/office/drawing/2014/main" xmlns="" id="{3BC80249-D9B6-4D6E-EE77-0D51E580F3D8}"/>
              </a:ext>
            </a:extLst>
          </p:cNvPr>
          <p:cNvSpPr/>
          <p:nvPr/>
        </p:nvSpPr>
        <p:spPr>
          <a:xfrm>
            <a:off x="857180" y="1244185"/>
            <a:ext cx="312530" cy="115136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/>
          <p:cNvSpPr/>
          <p:nvPr/>
        </p:nvSpPr>
        <p:spPr>
          <a:xfrm>
            <a:off x="1296822" y="2373898"/>
            <a:ext cx="15247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ts val="1100"/>
            </a:pPr>
            <a:r>
              <a:rPr lang="en-IN" sz="1200" b="1" dirty="0" smtClean="0">
                <a:latin typeface="Montserrat" pitchFamily="2" charset="0"/>
                <a:ea typeface="Fira Sans"/>
                <a:cs typeface="Fira Sans"/>
                <a:sym typeface="Fira Sans"/>
              </a:rPr>
              <a:t>Handling Outlier</a:t>
            </a:r>
            <a:endParaRPr lang="en-IN" sz="1200" b="1" dirty="0">
              <a:latin typeface="Montserrat" pitchFamily="2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87297" y="1735723"/>
            <a:ext cx="13484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ts val="1100"/>
            </a:pPr>
            <a:r>
              <a:rPr lang="en-IN" sz="1200" b="1" dirty="0" smtClean="0">
                <a:latin typeface="Montserrat" pitchFamily="2" charset="0"/>
                <a:ea typeface="Fira Sans"/>
                <a:cs typeface="Fira Sans"/>
                <a:sym typeface="Fira Sans"/>
              </a:rPr>
              <a:t>Missing Value </a:t>
            </a:r>
            <a:endParaRPr lang="en-IN" sz="1200" b="1" dirty="0">
              <a:latin typeface="Montserrat" pitchFamily="2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10" name="Arrow: Pentagon 106">
            <a:extLst>
              <a:ext uri="{FF2B5EF4-FFF2-40B4-BE49-F238E27FC236}">
                <a16:creationId xmlns:a16="http://schemas.microsoft.com/office/drawing/2014/main" xmlns="" id="{3BC80249-D9B6-4D6E-EE77-0D51E580F3D8}"/>
              </a:ext>
            </a:extLst>
          </p:cNvPr>
          <p:cNvSpPr/>
          <p:nvPr/>
        </p:nvSpPr>
        <p:spPr>
          <a:xfrm>
            <a:off x="5486330" y="1234660"/>
            <a:ext cx="312530" cy="115136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Arrow: Pentagon 106">
            <a:extLst>
              <a:ext uri="{FF2B5EF4-FFF2-40B4-BE49-F238E27FC236}">
                <a16:creationId xmlns:a16="http://schemas.microsoft.com/office/drawing/2014/main" xmlns="" id="{3BC80249-D9B6-4D6E-EE77-0D51E580F3D8}"/>
              </a:ext>
            </a:extLst>
          </p:cNvPr>
          <p:cNvSpPr/>
          <p:nvPr/>
        </p:nvSpPr>
        <p:spPr>
          <a:xfrm>
            <a:off x="866705" y="1834735"/>
            <a:ext cx="312530" cy="115136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Arrow: Pentagon 106">
            <a:extLst>
              <a:ext uri="{FF2B5EF4-FFF2-40B4-BE49-F238E27FC236}">
                <a16:creationId xmlns:a16="http://schemas.microsoft.com/office/drawing/2014/main" xmlns="" id="{3BC80249-D9B6-4D6E-EE77-0D51E580F3D8}"/>
              </a:ext>
            </a:extLst>
          </p:cNvPr>
          <p:cNvSpPr/>
          <p:nvPr/>
        </p:nvSpPr>
        <p:spPr>
          <a:xfrm>
            <a:off x="876230" y="2472910"/>
            <a:ext cx="312530" cy="115136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Rectangle 12"/>
          <p:cNvSpPr/>
          <p:nvPr/>
        </p:nvSpPr>
        <p:spPr>
          <a:xfrm>
            <a:off x="1136207" y="1387915"/>
            <a:ext cx="2249334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en-US" sz="1200" dirty="0" err="1" smtClean="0">
                <a:latin typeface="Montserrat" pitchFamily="2" charset="0"/>
              </a:rPr>
              <a:t>Tidak</a:t>
            </a:r>
            <a:r>
              <a:rPr lang="en-US" sz="1200" dirty="0" smtClean="0">
                <a:latin typeface="Montserrat" pitchFamily="2" charset="0"/>
              </a:rPr>
              <a:t> </a:t>
            </a:r>
            <a:r>
              <a:rPr lang="en-US" sz="1200" dirty="0" err="1" smtClean="0">
                <a:latin typeface="Montserrat" pitchFamily="2" charset="0"/>
              </a:rPr>
              <a:t>ada</a:t>
            </a:r>
            <a:r>
              <a:rPr lang="en-US" sz="1200" dirty="0" smtClean="0">
                <a:latin typeface="Montserrat" pitchFamily="2" charset="0"/>
              </a:rPr>
              <a:t> </a:t>
            </a:r>
            <a:r>
              <a:rPr lang="en-US" sz="1200" i="1" dirty="0" smtClean="0">
                <a:latin typeface="Montserrat" pitchFamily="2" charset="0"/>
              </a:rPr>
              <a:t>d</a:t>
            </a:r>
            <a:r>
              <a:rPr lang="en-US" sz="1200" i="1" dirty="0" smtClean="0">
                <a:latin typeface="Montserrat" pitchFamily="2" charset="0"/>
              </a:rPr>
              <a:t>uplicate </a:t>
            </a:r>
            <a:r>
              <a:rPr lang="en-US" sz="1200" i="1" dirty="0" smtClean="0">
                <a:latin typeface="Montserrat" pitchFamily="2" charset="0"/>
              </a:rPr>
              <a:t>d</a:t>
            </a:r>
            <a:r>
              <a:rPr lang="en-US" sz="1200" i="1" dirty="0" smtClean="0">
                <a:latin typeface="Montserrat" pitchFamily="2" charset="0"/>
              </a:rPr>
              <a:t>ata</a:t>
            </a:r>
            <a:endParaRPr lang="en-US" altLang="es-MX" sz="1200" dirty="0">
              <a:latin typeface="Montserrat" pitchFamily="2" charset="0"/>
              <a:cs typeface="Calibri Light" panose="020F03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646399" y="1473640"/>
            <a:ext cx="1779654" cy="2827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Drop unique 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v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alue</a:t>
            </a:r>
            <a:endParaRPr lang="en-US" altLang="es-MX" sz="1200" dirty="0">
              <a:latin typeface="Montserrat" pitchFamily="2" charset="0"/>
              <a:cs typeface="Calibri Light" panose="020F030202020403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638955" y="2094012"/>
            <a:ext cx="30861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Drop column yang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mewakili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1 value</a:t>
            </a:r>
            <a:endParaRPr lang="en-US" sz="1200" dirty="0"/>
          </a:p>
        </p:txBody>
      </p:sp>
      <p:sp>
        <p:nvSpPr>
          <p:cNvPr id="18" name="Rectangle 17"/>
          <p:cNvSpPr/>
          <p:nvPr/>
        </p:nvSpPr>
        <p:spPr>
          <a:xfrm>
            <a:off x="5648480" y="2427387"/>
            <a:ext cx="17459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Drop 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columns text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5638955" y="1798737"/>
            <a:ext cx="26420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Drop columns  50% - 75% Null</a:t>
            </a:r>
            <a:endParaRPr lang="en-US" sz="1200" dirty="0"/>
          </a:p>
        </p:txBody>
      </p:sp>
      <p:sp>
        <p:nvSpPr>
          <p:cNvPr id="20" name="Rectangle 19"/>
          <p:cNvSpPr/>
          <p:nvPr/>
        </p:nvSpPr>
        <p:spPr>
          <a:xfrm>
            <a:off x="5638955" y="2732187"/>
            <a:ext cx="26853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Drop 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column expert judgment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5648480" y="3065562"/>
            <a:ext cx="34531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Drop 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columns less important for analysis</a:t>
            </a:r>
            <a:endParaRPr lang="en-US" sz="1200" dirty="0"/>
          </a:p>
        </p:txBody>
      </p:sp>
      <p:sp>
        <p:nvSpPr>
          <p:cNvPr id="26" name="Rectangle 25"/>
          <p:cNvSpPr/>
          <p:nvPr/>
        </p:nvSpPr>
        <p:spPr>
          <a:xfrm>
            <a:off x="1141074" y="2007040"/>
            <a:ext cx="2656496" cy="2827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Menghapus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 all 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m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issing Value </a:t>
            </a:r>
            <a:endParaRPr lang="en-US" altLang="es-MX" sz="1200" dirty="0">
              <a:latin typeface="Montserrat" pitchFamily="2" charset="0"/>
              <a:cs typeface="Calibri Light" panose="020F030202020403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167602" y="2616640"/>
            <a:ext cx="172835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Filter data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e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xtrem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endParaRPr lang="en-US" altLang="es-MX" sz="1200" dirty="0">
              <a:latin typeface="Montserrat" pitchFamily="2" charset="0"/>
              <a:cs typeface="Calibri Light" panose="020F0302020204030204" pitchFamily="34" charset="0"/>
            </a:endParaRPr>
          </a:p>
        </p:txBody>
      </p:sp>
      <p:sp>
        <p:nvSpPr>
          <p:cNvPr id="28" name="Arrow: Pentagon 106">
            <a:extLst>
              <a:ext uri="{FF2B5EF4-FFF2-40B4-BE49-F238E27FC236}">
                <a16:creationId xmlns:a16="http://schemas.microsoft.com/office/drawing/2014/main" xmlns="" id="{3BC80249-D9B6-4D6E-EE77-0D51E580F3D8}"/>
              </a:ext>
            </a:extLst>
          </p:cNvPr>
          <p:cNvSpPr/>
          <p:nvPr/>
        </p:nvSpPr>
        <p:spPr>
          <a:xfrm>
            <a:off x="876230" y="3034885"/>
            <a:ext cx="312530" cy="115136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/>
          <p:cNvSpPr/>
          <p:nvPr/>
        </p:nvSpPr>
        <p:spPr>
          <a:xfrm>
            <a:off x="1296300" y="2903637"/>
            <a:ext cx="1640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ts val="1100"/>
            </a:pPr>
            <a:r>
              <a:rPr lang="en-IN" sz="1200" b="1" dirty="0" smtClean="0">
                <a:latin typeface="Montserrat" pitchFamily="2" charset="0"/>
                <a:ea typeface="Fira Sans"/>
                <a:cs typeface="Fira Sans"/>
                <a:sym typeface="Fira Sans"/>
              </a:rPr>
              <a:t>Handling </a:t>
            </a:r>
            <a:r>
              <a:rPr lang="en-IN" sz="1200" b="1" dirty="0" err="1" smtClean="0">
                <a:latin typeface="Montserrat" pitchFamily="2" charset="0"/>
                <a:ea typeface="Fira Sans"/>
                <a:cs typeface="Fira Sans"/>
                <a:sym typeface="Fira Sans"/>
              </a:rPr>
              <a:t>Anomali</a:t>
            </a:r>
            <a:endParaRPr lang="en-IN" sz="1200" b="1" dirty="0">
              <a:latin typeface="Montserrat" pitchFamily="2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148301" y="3216715"/>
            <a:ext cx="3759362" cy="2827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Terdapat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tahun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diatas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2016  (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earliest_cr_line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) </a:t>
            </a:r>
            <a:endParaRPr lang="en-US" altLang="es-MX" sz="1200" dirty="0">
              <a:latin typeface="Montserrat" pitchFamily="2" charset="0"/>
              <a:cs typeface="Calibri Light" panose="020F0302020204030204" pitchFamily="34" charset="0"/>
            </a:endParaRPr>
          </a:p>
        </p:txBody>
      </p:sp>
      <p:sp>
        <p:nvSpPr>
          <p:cNvPr id="31" name="Arrow: Pentagon 106">
            <a:extLst>
              <a:ext uri="{FF2B5EF4-FFF2-40B4-BE49-F238E27FC236}">
                <a16:creationId xmlns:a16="http://schemas.microsoft.com/office/drawing/2014/main" xmlns="" id="{3BC80249-D9B6-4D6E-EE77-0D51E580F3D8}"/>
              </a:ext>
            </a:extLst>
          </p:cNvPr>
          <p:cNvSpPr/>
          <p:nvPr/>
        </p:nvSpPr>
        <p:spPr>
          <a:xfrm>
            <a:off x="876230" y="3682585"/>
            <a:ext cx="312530" cy="115136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/>
        </p:nvSpPr>
        <p:spPr>
          <a:xfrm>
            <a:off x="5710776" y="3892990"/>
            <a:ext cx="3283271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Drop columns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berkorelasi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Tinggi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&gt; 0.7 </a:t>
            </a:r>
            <a:endParaRPr lang="en-US" altLang="es-MX" sz="1200" dirty="0">
              <a:latin typeface="Montserrat" pitchFamily="2" charset="0"/>
              <a:cs typeface="Calibri Light" panose="020F030202020403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54000" y="3589437"/>
            <a:ext cx="14494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ts val="1100"/>
            </a:pPr>
            <a:r>
              <a:rPr lang="en-IN" sz="1200" b="1" dirty="0" smtClean="0">
                <a:latin typeface="Montserrat" pitchFamily="2" charset="0"/>
                <a:ea typeface="Fira Sans"/>
                <a:cs typeface="Fira Sans"/>
                <a:sym typeface="Fira Sans"/>
              </a:rPr>
              <a:t>Data </a:t>
            </a:r>
            <a:r>
              <a:rPr lang="en-IN" sz="1200" b="1" dirty="0" err="1" smtClean="0">
                <a:latin typeface="Montserrat" pitchFamily="2" charset="0"/>
                <a:ea typeface="Fira Sans"/>
                <a:cs typeface="Fira Sans"/>
                <a:sym typeface="Fira Sans"/>
              </a:rPr>
              <a:t>Corelation</a:t>
            </a:r>
            <a:endParaRPr lang="en-IN" sz="1200" b="1" dirty="0">
              <a:latin typeface="Montserrat" pitchFamily="2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36" name="Arrow: Pentagon 106">
            <a:extLst>
              <a:ext uri="{FF2B5EF4-FFF2-40B4-BE49-F238E27FC236}">
                <a16:creationId xmlns:a16="http://schemas.microsoft.com/office/drawing/2014/main" xmlns="" id="{3BC80249-D9B6-4D6E-EE77-0D51E580F3D8}"/>
              </a:ext>
            </a:extLst>
          </p:cNvPr>
          <p:cNvSpPr/>
          <p:nvPr/>
        </p:nvSpPr>
        <p:spPr>
          <a:xfrm>
            <a:off x="5486330" y="3673060"/>
            <a:ext cx="312530" cy="115136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Rectangle 36"/>
          <p:cNvSpPr/>
          <p:nvPr/>
        </p:nvSpPr>
        <p:spPr>
          <a:xfrm>
            <a:off x="1316301" y="3608487"/>
            <a:ext cx="25539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ts val="1100"/>
            </a:pPr>
            <a:r>
              <a:rPr lang="en-IN" sz="1200" b="1" dirty="0" smtClean="0">
                <a:latin typeface="Montserrat" pitchFamily="2" charset="0"/>
                <a:ea typeface="Fira Sans"/>
                <a:cs typeface="Fira Sans"/>
                <a:sym typeface="Fira Sans"/>
              </a:rPr>
              <a:t>Handling </a:t>
            </a:r>
            <a:r>
              <a:rPr lang="en-IN" sz="1200" b="1" dirty="0" smtClean="0">
                <a:latin typeface="Montserrat" pitchFamily="2" charset="0"/>
                <a:ea typeface="Fira Sans"/>
                <a:cs typeface="Fira Sans"/>
                <a:sym typeface="Fira Sans"/>
              </a:rPr>
              <a:t> </a:t>
            </a:r>
            <a:r>
              <a:rPr lang="en-IN" sz="1200" b="1" dirty="0" err="1" smtClean="0">
                <a:latin typeface="Montserrat" pitchFamily="2" charset="0"/>
                <a:ea typeface="Fira Sans"/>
                <a:cs typeface="Fira Sans"/>
                <a:sym typeface="Fira Sans"/>
              </a:rPr>
              <a:t>Inconsistant</a:t>
            </a:r>
            <a:r>
              <a:rPr lang="en-IN" sz="1200" b="1" dirty="0" smtClean="0">
                <a:latin typeface="Montserrat" pitchFamily="2" charset="0"/>
                <a:ea typeface="Fira Sans"/>
                <a:cs typeface="Fira Sans"/>
                <a:sym typeface="Fira Sans"/>
              </a:rPr>
              <a:t> Value </a:t>
            </a:r>
            <a:endParaRPr lang="en-IN" sz="1200" b="1" dirty="0">
              <a:latin typeface="Montserrat" pitchFamily="2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157826" y="3864415"/>
            <a:ext cx="4315605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Menggabungkan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 data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dengan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kemiripan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data lain </a:t>
            </a:r>
            <a:endParaRPr lang="en-US" altLang="es-MX" sz="1200" dirty="0">
              <a:latin typeface="Montserrat" pitchFamily="2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/>
        </p:nvSpPr>
        <p:spPr>
          <a:xfrm>
            <a:off x="781294" y="1004044"/>
            <a:ext cx="77403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177800" marR="0" lvl="0" indent="0" algn="just" rtl="0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8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0" name="Google Shape;70;p16"/>
          <p:cNvSpPr txBox="1"/>
          <p:nvPr/>
        </p:nvSpPr>
        <p:spPr>
          <a:xfrm>
            <a:off x="695565" y="450838"/>
            <a:ext cx="5514300" cy="449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dirty="0" smtClean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Data Analysis</a:t>
            </a:r>
            <a:endParaRPr sz="2400" b="1" i="0" u="none" strike="noStrike" cap="non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5150" y="952500"/>
            <a:ext cx="2454275" cy="2257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4350" y="3286125"/>
            <a:ext cx="5667375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86475" y="3390900"/>
            <a:ext cx="2771775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105151" y="1019175"/>
            <a:ext cx="2895600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143625" y="990600"/>
            <a:ext cx="2638425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/>
        </p:nvSpPr>
        <p:spPr>
          <a:xfrm>
            <a:off x="781294" y="1004044"/>
            <a:ext cx="77403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177800" marR="0" lvl="0" indent="0" algn="just" rtl="0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8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0" name="Google Shape;70;p16"/>
          <p:cNvSpPr txBox="1"/>
          <p:nvPr/>
        </p:nvSpPr>
        <p:spPr>
          <a:xfrm>
            <a:off x="695565" y="450838"/>
            <a:ext cx="5514300" cy="83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lnSpc>
                <a:spcPct val="103125"/>
              </a:lnSpc>
              <a:buSzPts val="2400"/>
            </a:pPr>
            <a:r>
              <a:rPr lang="en-US" sz="2400" b="1" i="0" u="none" strike="noStrike" cap="none" dirty="0" smtClean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</a:t>
            </a:r>
            <a:endParaRPr lang="en-US" sz="2400" b="1" dirty="0" smtClean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25397" y="1145173"/>
            <a:ext cx="16209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ts val="1100"/>
            </a:pPr>
            <a:r>
              <a:rPr lang="en-IN" sz="1200" b="1" dirty="0" smtClean="0">
                <a:latin typeface="Montserrat" pitchFamily="2" charset="0"/>
                <a:ea typeface="Fira Sans"/>
                <a:cs typeface="Fira Sans"/>
                <a:sym typeface="Fira Sans"/>
              </a:rPr>
              <a:t>Feature Encoding</a:t>
            </a:r>
            <a:endParaRPr lang="en-IN" sz="1200" b="1" dirty="0">
              <a:latin typeface="Montserrat" pitchFamily="2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873576" y="1145173"/>
            <a:ext cx="9428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ts val="1100"/>
            </a:pPr>
            <a:r>
              <a:rPr lang="en-IN" sz="1200" b="1" dirty="0" err="1" smtClean="0">
                <a:latin typeface="Montserrat" pitchFamily="2" charset="0"/>
                <a:ea typeface="Fira Sans"/>
                <a:cs typeface="Fira Sans"/>
                <a:sym typeface="Fira Sans"/>
              </a:rPr>
              <a:t>Modeling</a:t>
            </a:r>
            <a:endParaRPr lang="en-IN" sz="1200" b="1" dirty="0">
              <a:latin typeface="Montserrat" pitchFamily="2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6" name="Arrow: Pentagon 106">
            <a:extLst>
              <a:ext uri="{FF2B5EF4-FFF2-40B4-BE49-F238E27FC236}">
                <a16:creationId xmlns:a16="http://schemas.microsoft.com/office/drawing/2014/main" xmlns="" id="{3BC80249-D9B6-4D6E-EE77-0D51E580F3D8}"/>
              </a:ext>
            </a:extLst>
          </p:cNvPr>
          <p:cNvSpPr/>
          <p:nvPr/>
        </p:nvSpPr>
        <p:spPr>
          <a:xfrm>
            <a:off x="971480" y="1244185"/>
            <a:ext cx="312530" cy="115136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/>
          <p:cNvSpPr/>
          <p:nvPr/>
        </p:nvSpPr>
        <p:spPr>
          <a:xfrm>
            <a:off x="1353972" y="2183398"/>
            <a:ext cx="7745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ts val="1100"/>
            </a:pPr>
            <a:r>
              <a:rPr lang="en-IN" sz="1200" b="1" dirty="0" smtClean="0">
                <a:latin typeface="Montserrat" pitchFamily="2" charset="0"/>
                <a:ea typeface="Fira Sans"/>
                <a:cs typeface="Fira Sans"/>
                <a:sym typeface="Fira Sans"/>
              </a:rPr>
              <a:t>Scaling</a:t>
            </a:r>
            <a:endParaRPr lang="en-IN" sz="1200" b="1" dirty="0">
              <a:latin typeface="Montserrat" pitchFamily="2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63497" y="3002548"/>
            <a:ext cx="13019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ts val="1100"/>
            </a:pPr>
            <a:r>
              <a:rPr lang="en-IN" sz="1200" b="1" dirty="0" smtClean="0">
                <a:latin typeface="Montserrat" pitchFamily="2" charset="0"/>
                <a:ea typeface="Fira Sans"/>
                <a:cs typeface="Fira Sans"/>
                <a:sym typeface="Fira Sans"/>
              </a:rPr>
              <a:t>Data Splitting</a:t>
            </a:r>
            <a:endParaRPr lang="en-IN" sz="1200" b="1" dirty="0">
              <a:latin typeface="Montserrat" pitchFamily="2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10" name="Arrow: Pentagon 106">
            <a:extLst>
              <a:ext uri="{FF2B5EF4-FFF2-40B4-BE49-F238E27FC236}">
                <a16:creationId xmlns:a16="http://schemas.microsoft.com/office/drawing/2014/main" xmlns="" id="{3BC80249-D9B6-4D6E-EE77-0D51E580F3D8}"/>
              </a:ext>
            </a:extLst>
          </p:cNvPr>
          <p:cNvSpPr/>
          <p:nvPr/>
        </p:nvSpPr>
        <p:spPr>
          <a:xfrm>
            <a:off x="5486330" y="1234660"/>
            <a:ext cx="312530" cy="115136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Arrow: Pentagon 106">
            <a:extLst>
              <a:ext uri="{FF2B5EF4-FFF2-40B4-BE49-F238E27FC236}">
                <a16:creationId xmlns:a16="http://schemas.microsoft.com/office/drawing/2014/main" xmlns="" id="{3BC80249-D9B6-4D6E-EE77-0D51E580F3D8}"/>
              </a:ext>
            </a:extLst>
          </p:cNvPr>
          <p:cNvSpPr/>
          <p:nvPr/>
        </p:nvSpPr>
        <p:spPr>
          <a:xfrm>
            <a:off x="990530" y="2263360"/>
            <a:ext cx="312530" cy="115136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" name="Rectangle 12"/>
          <p:cNvSpPr/>
          <p:nvPr/>
        </p:nvSpPr>
        <p:spPr>
          <a:xfrm>
            <a:off x="1040958" y="1387916"/>
            <a:ext cx="1768918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en-US" altLang="es-MX" sz="1200" i="1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One Hot Encoding </a:t>
            </a:r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Binary Encoding </a:t>
            </a:r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Ordinal Encoding</a:t>
            </a:r>
            <a:endParaRPr lang="en-US" altLang="es-MX" sz="1200" dirty="0" smtClean="0">
              <a:latin typeface="Montserrat" pitchFamily="2" charset="0"/>
              <a:cs typeface="Calibri Light" panose="020F03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646399" y="1473640"/>
            <a:ext cx="1133644" cy="2827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LightGBM</a:t>
            </a:r>
            <a:endParaRPr lang="en-US" altLang="es-MX" sz="1200" dirty="0">
              <a:latin typeface="Montserrat" pitchFamily="2" charset="0"/>
              <a:cs typeface="Calibri Light" panose="020F030202020403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638955" y="2094012"/>
            <a:ext cx="15424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Random Forest</a:t>
            </a:r>
            <a:endParaRPr lang="en-US" sz="1200" dirty="0"/>
          </a:p>
        </p:txBody>
      </p:sp>
      <p:sp>
        <p:nvSpPr>
          <p:cNvPr id="18" name="Rectangle 17"/>
          <p:cNvSpPr/>
          <p:nvPr/>
        </p:nvSpPr>
        <p:spPr>
          <a:xfrm>
            <a:off x="5648480" y="2427387"/>
            <a:ext cx="18437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sz="1200" dirty="0" smtClean="0">
                <a:latin typeface="Montserrat" pitchFamily="2" charset="0"/>
                <a:cs typeface="Calibri Light" panose="020F0302020204030204" pitchFamily="34" charset="0"/>
              </a:rPr>
              <a:t>Logistic Regression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5638955" y="1798737"/>
            <a:ext cx="10118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XGBoost</a:t>
            </a:r>
            <a:endParaRPr lang="en-US" sz="1200" dirty="0"/>
          </a:p>
        </p:txBody>
      </p:sp>
      <p:sp>
        <p:nvSpPr>
          <p:cNvPr id="20" name="Rectangle 19"/>
          <p:cNvSpPr/>
          <p:nvPr/>
        </p:nvSpPr>
        <p:spPr>
          <a:xfrm>
            <a:off x="5638955" y="2732187"/>
            <a:ext cx="13869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sz="1200" dirty="0" smtClean="0">
                <a:latin typeface="Montserrat" pitchFamily="2" charset="0"/>
                <a:cs typeface="Calibri Light" panose="020F0302020204030204" pitchFamily="34" charset="0"/>
              </a:rPr>
              <a:t>Decision Tree</a:t>
            </a:r>
            <a:endParaRPr lang="en-US" sz="1200" dirty="0"/>
          </a:p>
        </p:txBody>
      </p:sp>
      <p:sp>
        <p:nvSpPr>
          <p:cNvPr id="27" name="Rectangle 26"/>
          <p:cNvSpPr/>
          <p:nvPr/>
        </p:nvSpPr>
        <p:spPr>
          <a:xfrm>
            <a:off x="1072352" y="2464240"/>
            <a:ext cx="3340979" cy="4858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Menggunakan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Scaler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dan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tanpa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Scaler</a:t>
            </a:r>
            <a:endParaRPr lang="en-US" altLang="es-MX" sz="1200" dirty="0" smtClean="0">
              <a:latin typeface="Montserrat" pitchFamily="2" charset="0"/>
              <a:cs typeface="Calibri Light" panose="020F0302020204030204" pitchFamily="34" charset="0"/>
            </a:endParaRPr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Scaling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dengan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Robust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Scaler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endParaRPr lang="en-US" altLang="es-MX" sz="1200" dirty="0">
              <a:latin typeface="Montserrat" pitchFamily="2" charset="0"/>
              <a:cs typeface="Calibri Light" panose="020F0302020204030204" pitchFamily="34" charset="0"/>
            </a:endParaRPr>
          </a:p>
        </p:txBody>
      </p:sp>
      <p:sp>
        <p:nvSpPr>
          <p:cNvPr id="28" name="Arrow: Pentagon 106">
            <a:extLst>
              <a:ext uri="{FF2B5EF4-FFF2-40B4-BE49-F238E27FC236}">
                <a16:creationId xmlns:a16="http://schemas.microsoft.com/office/drawing/2014/main" xmlns="" id="{3BC80249-D9B6-4D6E-EE77-0D51E580F3D8}"/>
              </a:ext>
            </a:extLst>
          </p:cNvPr>
          <p:cNvSpPr/>
          <p:nvPr/>
        </p:nvSpPr>
        <p:spPr>
          <a:xfrm>
            <a:off x="990530" y="3072985"/>
            <a:ext cx="312530" cy="115136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Rectangle 29"/>
          <p:cNvSpPr/>
          <p:nvPr/>
        </p:nvSpPr>
        <p:spPr>
          <a:xfrm>
            <a:off x="1072101" y="3219450"/>
            <a:ext cx="3759362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Data Training 80% </a:t>
            </a:r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Data Testing 20%  </a:t>
            </a:r>
            <a:endParaRPr lang="en-US" altLang="es-MX" sz="1200" dirty="0">
              <a:latin typeface="Montserrat" pitchFamily="2" charset="0"/>
              <a:cs typeface="Calibri Light" panose="020F030202020403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539326" y="3445315"/>
            <a:ext cx="112082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ROC AUC </a:t>
            </a:r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Accuracy </a:t>
            </a:r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Precision </a:t>
            </a:r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Recall </a:t>
            </a:r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F2 Score </a:t>
            </a:r>
            <a:endParaRPr lang="en-US" altLang="es-MX" sz="1200" dirty="0">
              <a:latin typeface="Montserrat" pitchFamily="2" charset="0"/>
              <a:cs typeface="Calibri Light" panose="020F030202020403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54000" y="3160812"/>
            <a:ext cx="16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ts val="1100"/>
            </a:pPr>
            <a:r>
              <a:rPr lang="en-IN" sz="1200" b="1" dirty="0" smtClean="0">
                <a:latin typeface="Montserrat" pitchFamily="2" charset="0"/>
                <a:ea typeface="Fira Sans"/>
                <a:cs typeface="Fira Sans"/>
                <a:sym typeface="Fira Sans"/>
              </a:rPr>
              <a:t>Metric Evaluation</a:t>
            </a:r>
            <a:endParaRPr lang="en-IN" sz="1200" b="1" dirty="0">
              <a:latin typeface="Montserrat" pitchFamily="2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36" name="Arrow: Pentagon 106">
            <a:extLst>
              <a:ext uri="{FF2B5EF4-FFF2-40B4-BE49-F238E27FC236}">
                <a16:creationId xmlns:a16="http://schemas.microsoft.com/office/drawing/2014/main" xmlns="" id="{3BC80249-D9B6-4D6E-EE77-0D51E580F3D8}"/>
              </a:ext>
            </a:extLst>
          </p:cNvPr>
          <p:cNvSpPr/>
          <p:nvPr/>
        </p:nvSpPr>
        <p:spPr>
          <a:xfrm>
            <a:off x="5410130" y="3234910"/>
            <a:ext cx="312530" cy="115136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Rectangle 36"/>
          <p:cNvSpPr/>
          <p:nvPr/>
        </p:nvSpPr>
        <p:spPr>
          <a:xfrm>
            <a:off x="3668976" y="3579912"/>
            <a:ext cx="2279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ts val="1100"/>
            </a:pPr>
            <a:r>
              <a:rPr lang="en-IN" sz="1200" b="1" dirty="0" smtClean="0">
                <a:latin typeface="Montserrat" pitchFamily="2" charset="0"/>
                <a:ea typeface="Fira Sans"/>
                <a:cs typeface="Fira Sans"/>
                <a:sym typeface="Fira Sans"/>
              </a:rPr>
              <a:t> </a:t>
            </a:r>
            <a:endParaRPr lang="en-IN" sz="1200" b="1" dirty="0">
              <a:latin typeface="Montserrat" pitchFamily="2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110201" y="3959665"/>
            <a:ext cx="224742" cy="2827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endParaRPr lang="en-US" altLang="es-MX" sz="1200" dirty="0">
              <a:latin typeface="Montserrat" pitchFamily="2" charset="0"/>
              <a:cs typeface="Calibri Light" panose="020F0302020204030204" pitchFamily="34" charset="0"/>
            </a:endParaRPr>
          </a:p>
        </p:txBody>
      </p:sp>
      <p:sp>
        <p:nvSpPr>
          <p:cNvPr id="32" name="Arrow: Pentagon 106">
            <a:extLst>
              <a:ext uri="{FF2B5EF4-FFF2-40B4-BE49-F238E27FC236}">
                <a16:creationId xmlns:a16="http://schemas.microsoft.com/office/drawing/2014/main" xmlns="" id="{3BC80249-D9B6-4D6E-EE77-0D51E580F3D8}"/>
              </a:ext>
            </a:extLst>
          </p:cNvPr>
          <p:cNvSpPr/>
          <p:nvPr/>
        </p:nvSpPr>
        <p:spPr>
          <a:xfrm>
            <a:off x="1000055" y="3930235"/>
            <a:ext cx="312530" cy="115136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/>
          <p:cNvSpPr/>
          <p:nvPr/>
        </p:nvSpPr>
        <p:spPr>
          <a:xfrm>
            <a:off x="1435668" y="3846612"/>
            <a:ext cx="21307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ts val="1100"/>
            </a:pPr>
            <a:r>
              <a:rPr lang="en-IN" sz="1200" b="1" dirty="0" err="1" smtClean="0">
                <a:latin typeface="Montserrat" pitchFamily="2" charset="0"/>
                <a:ea typeface="Fira Sans"/>
                <a:cs typeface="Fira Sans"/>
                <a:sym typeface="Fira Sans"/>
              </a:rPr>
              <a:t>Hyperparameter</a:t>
            </a:r>
            <a:r>
              <a:rPr lang="en-IN" sz="1200" b="1" dirty="0" smtClean="0">
                <a:latin typeface="Montserrat" pitchFamily="2" charset="0"/>
                <a:ea typeface="Fira Sans"/>
                <a:cs typeface="Fira Sans"/>
                <a:sym typeface="Fira Sans"/>
              </a:rPr>
              <a:t> Tuning</a:t>
            </a:r>
            <a:endParaRPr lang="en-IN" sz="1200" b="1" dirty="0">
              <a:latin typeface="Montserrat" pitchFamily="2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129373" y="4121590"/>
            <a:ext cx="3712876" cy="498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Hasil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performa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model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lebih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baik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dengan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Tidak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menggunakan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hyperparameter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tuning </a:t>
            </a:r>
            <a:endParaRPr lang="en-US" altLang="es-MX" sz="1200" dirty="0">
              <a:latin typeface="Montserrat" pitchFamily="2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/>
        </p:nvSpPr>
        <p:spPr>
          <a:xfrm>
            <a:off x="781294" y="1004044"/>
            <a:ext cx="77403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177800" marR="0" lvl="0" indent="0" algn="just" rtl="0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8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0" name="Google Shape;70;p16"/>
          <p:cNvSpPr txBox="1"/>
          <p:nvPr/>
        </p:nvSpPr>
        <p:spPr>
          <a:xfrm>
            <a:off x="695565" y="450838"/>
            <a:ext cx="5514300" cy="449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 smtClean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Feature Importance</a:t>
            </a:r>
            <a:endParaRPr sz="2400" b="1" i="0" u="none" strike="noStrike" cap="non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1012" y="895350"/>
            <a:ext cx="8291513" cy="3981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77263B2-F32C-2EC1-622D-9C61ABDEBCF2}"/>
              </a:ext>
            </a:extLst>
          </p:cNvPr>
          <p:cNvSpPr/>
          <p:nvPr/>
        </p:nvSpPr>
        <p:spPr>
          <a:xfrm>
            <a:off x="714374" y="1056393"/>
            <a:ext cx="8048626" cy="429507"/>
          </a:xfrm>
          <a:prstGeom prst="rect">
            <a:avLst/>
          </a:pr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>
              <a:highlight>
                <a:srgbClr val="FFFF00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/>
        </p:nvSpPr>
        <p:spPr>
          <a:xfrm>
            <a:off x="2933944" y="2870943"/>
            <a:ext cx="5914781" cy="565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177800" marR="0" lvl="0" indent="0" algn="just" rtl="0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8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0" name="Google Shape;70;p16"/>
          <p:cNvSpPr txBox="1"/>
          <p:nvPr/>
        </p:nvSpPr>
        <p:spPr>
          <a:xfrm>
            <a:off x="695565" y="450838"/>
            <a:ext cx="5514300" cy="449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 smtClean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Conslusion  </a:t>
            </a:r>
            <a:endParaRPr sz="2400" b="1" i="0" u="none" strike="noStrike" cap="non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66750" y="2227252"/>
            <a:ext cx="7581900" cy="73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en-US" altLang="es-MX" i="1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Dari 5 model yang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di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evaluasi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LGBM Classifier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menunjukan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performa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terbaik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tanpa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melakukan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hyperparameter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tuning, model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ini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menghasilkan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performa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yang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tinggi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pada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semua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metrik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evaluasi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ROC AUC, Accuracy , Recall ,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dan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F2 Score </a:t>
            </a:r>
          </a:p>
        </p:txBody>
      </p:sp>
      <p:sp>
        <p:nvSpPr>
          <p:cNvPr id="6" name="Rectangle 5"/>
          <p:cNvSpPr/>
          <p:nvPr/>
        </p:nvSpPr>
        <p:spPr>
          <a:xfrm>
            <a:off x="695325" y="3209925"/>
            <a:ext cx="4572000" cy="151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Dengan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demikian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dapat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disimpulkan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bahwa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model LGBM Classifier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tanpa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hyperparameter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Tuning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memiliki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kemampuan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prediksi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yang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sangat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baik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dalam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melakukan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prediksi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risiko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kredit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dan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hasil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evaluasi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menunjukan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bahwa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model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ini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memiliki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performa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yang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unggul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dalam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mengklasifikasi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data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peminjam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endParaRPr lang="en-US" altLang="es-MX" sz="1200" dirty="0" smtClean="0">
              <a:latin typeface="Montserrat" pitchFamily="2" charset="0"/>
              <a:cs typeface="Calibri Light" panose="020F0302020204030204" pitchFamily="34" charset="0"/>
            </a:endParaRPr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endParaRPr lang="en-US" altLang="es-MX" sz="1200" dirty="0" smtClean="0">
              <a:latin typeface="Montserrat" pitchFamily="2" charset="0"/>
              <a:cs typeface="Calibri Light" panose="020F0302020204030204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0" y="2828925"/>
            <a:ext cx="3429000" cy="199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04852" y="1235075"/>
          <a:ext cx="8134350" cy="79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5725"/>
                <a:gridCol w="1355725"/>
                <a:gridCol w="1355725"/>
                <a:gridCol w="1355725"/>
                <a:gridCol w="1355725"/>
                <a:gridCol w="135572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b="1" dirty="0" smtClean="0"/>
                        <a:t>Best Model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dirty="0"/>
                        <a:t>ROC_AUC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dirty="0"/>
                        <a:t>F2 Score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dirty="0" err="1"/>
                        <a:t>LightGBM</a:t>
                      </a:r>
                      <a:r>
                        <a:rPr lang="en-US" sz="1100" b="1" dirty="0"/>
                        <a:t> Before Tuning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dirty="0"/>
                        <a:t>0.836647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dirty="0"/>
                        <a:t>0.928361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dirty="0"/>
                        <a:t>0.924188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dirty="0"/>
                        <a:t>0.999969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dirty="0"/>
                        <a:t>0.983835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/>
        </p:nvSpPr>
        <p:spPr>
          <a:xfrm>
            <a:off x="2933944" y="2870943"/>
            <a:ext cx="5914781" cy="565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177800" marR="0" lvl="0" indent="0" algn="just" rtl="0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8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0" name="Google Shape;70;p16"/>
          <p:cNvSpPr txBox="1"/>
          <p:nvPr/>
        </p:nvSpPr>
        <p:spPr>
          <a:xfrm>
            <a:off x="695565" y="450838"/>
            <a:ext cx="5514300" cy="449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dirty="0" smtClean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Recomendation</a:t>
            </a:r>
            <a:r>
              <a:rPr lang="en" sz="2400" b="1" i="0" u="none" strike="noStrike" cap="none" dirty="0" smtClean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400" b="1" i="0" u="none" strike="noStrike" cap="non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71525" y="1046152"/>
            <a:ext cx="7581900" cy="1548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en-US" altLang="es-MX" i="1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Perusahaan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perlu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memberikan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term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peminjam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3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tahun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daripada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5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tahun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dengan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job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pekerjaan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teacher, manager, nurse , supervisor, owner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dan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manager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dengan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durasi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bekerja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diatas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10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tahun</a:t>
            </a:r>
            <a:endParaRPr lang="en-US" altLang="es-MX" sz="1200" dirty="0" smtClean="0">
              <a:latin typeface="Montserrat" pitchFamily="2" charset="0"/>
              <a:cs typeface="Calibri Light" panose="020F0302020204030204" pitchFamily="34" charset="0"/>
            </a:endParaRPr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endParaRPr lang="en-US" altLang="es-MX" sz="1200" dirty="0" smtClean="0">
              <a:latin typeface="Montserrat" pitchFamily="2" charset="0"/>
              <a:cs typeface="Calibri Light" panose="020F0302020204030204" pitchFamily="34" charset="0"/>
            </a:endParaRPr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Perusahaan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perlu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melihat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tujuan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peminjam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dan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melihat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status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kepemilikan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rumah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,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hasil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analisis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yg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didapat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bahwa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mayoritas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tujuan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peminjam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adalah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debt consolidation, credit card,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dan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home improvement yang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masih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berstatus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mortage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 </a:t>
            </a:r>
            <a:endParaRPr lang="en-US" altLang="es-MX" sz="1200" dirty="0" smtClean="0">
              <a:latin typeface="Montserrat" pitchFamily="2" charset="0"/>
              <a:cs typeface="Calibri Light" panose="020F03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05250" y="2590800"/>
            <a:ext cx="4572000" cy="2326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dikarenakan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tren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issue date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meningkat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dari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tahun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ke</a:t>
            </a:r>
            <a:endParaRPr lang="en-US" altLang="es-MX" sz="1200" dirty="0" smtClean="0">
              <a:latin typeface="Montserrat" pitchFamily="2" charset="0"/>
              <a:cs typeface="Calibri Light" panose="020F030202020403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tahun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perusahan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bisa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memperhatikan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interest rate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diatas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13,98% 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dan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memberikan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installment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diatas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346</a:t>
            </a:r>
          </a:p>
          <a:p>
            <a:pPr>
              <a:lnSpc>
                <a:spcPct val="110000"/>
              </a:lnSpc>
            </a:pPr>
            <a:endParaRPr lang="en-US" altLang="es-MX" sz="1200" dirty="0" smtClean="0">
              <a:latin typeface="Montserrat" pitchFamily="2" charset="0"/>
              <a:cs typeface="Calibri Light" panose="020F0302020204030204" pitchFamily="34" charset="0"/>
            </a:endParaRPr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 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Perusahaan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perlu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juga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mempertimbangkan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total received late fee. Collection recovery fee ,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outsanding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principal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diatas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0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untuk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mensetujui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peminjam</a:t>
            </a:r>
            <a:endParaRPr lang="en-US" altLang="es-MX" sz="1200" dirty="0" smtClean="0">
              <a:latin typeface="Montserrat" pitchFamily="2" charset="0"/>
              <a:cs typeface="Calibri Light" panose="020F0302020204030204" pitchFamily="34" charset="0"/>
            </a:endParaRPr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endParaRPr lang="en-US" altLang="es-MX" sz="1200" dirty="0" smtClean="0">
              <a:latin typeface="Montserrat" pitchFamily="2" charset="0"/>
              <a:cs typeface="Calibri Light" panose="020F0302020204030204" pitchFamily="34" charset="0"/>
            </a:endParaRPr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Perusahaan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perlu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mempertimbangkan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loan amount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dengan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annual income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peminjam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dengan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DTI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terendah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</a:t>
            </a:r>
            <a:r>
              <a:rPr lang="en-US" altLang="es-MX" sz="1200" dirty="0" err="1" smtClean="0">
                <a:latin typeface="Montserrat" pitchFamily="2" charset="0"/>
                <a:cs typeface="Calibri Light" panose="020F0302020204030204" pitchFamily="34" charset="0"/>
              </a:rPr>
              <a:t>dibawah</a:t>
            </a:r>
            <a:r>
              <a:rPr lang="en-US" altLang="es-MX" sz="1200" dirty="0" smtClean="0">
                <a:latin typeface="Montserrat" pitchFamily="2" charset="0"/>
                <a:cs typeface="Calibri Light" panose="020F0302020204030204" pitchFamily="34" charset="0"/>
              </a:rPr>
              <a:t> 16%</a:t>
            </a:r>
            <a:endParaRPr lang="en-US" altLang="es-MX" sz="1200" dirty="0" smtClean="0">
              <a:latin typeface="Montserrat" pitchFamily="2" charset="0"/>
              <a:cs typeface="Calibri Light" panose="020F0302020204030204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0525" y="2733675"/>
            <a:ext cx="3429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/>
        </p:nvSpPr>
        <p:spPr>
          <a:xfrm>
            <a:off x="5212080" y="3098020"/>
            <a:ext cx="3602122" cy="565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177800" marR="0" lvl="0" indent="0" algn="just" rtl="0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8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0" name="Google Shape;70;p16"/>
          <p:cNvSpPr txBox="1"/>
          <p:nvPr/>
        </p:nvSpPr>
        <p:spPr>
          <a:xfrm>
            <a:off x="2575235" y="430101"/>
            <a:ext cx="4131314" cy="449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dirty="0" smtClean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Terima Kasih</a:t>
            </a:r>
            <a:endParaRPr sz="2400" b="1" i="0" u="none" strike="noStrike" cap="non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8676" y="1447800"/>
            <a:ext cx="7258050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6069</TotalTime>
  <Words>475</Words>
  <PresentationFormat>On-screen Show (16:9)</PresentationFormat>
  <Paragraphs>86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Dosis</vt:lpstr>
      <vt:lpstr>Montserrat</vt:lpstr>
      <vt:lpstr>Fira Sans</vt:lpstr>
      <vt:lpstr>Calibri Light</vt:lpstr>
      <vt:lpstr>Wingdings</vt:lpstr>
      <vt:lpstr>Calibri</vt:lpstr>
      <vt:lpstr>Simple Light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Angga Prima</dc:creator>
  <cp:lastModifiedBy>Angga Prima</cp:lastModifiedBy>
  <cp:revision>137</cp:revision>
  <dcterms:modified xsi:type="dcterms:W3CDTF">2023-08-09T06:23:53Z</dcterms:modified>
</cp:coreProperties>
</file>